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9"/>
  </p:notesMasterIdLst>
  <p:sldIdLst>
    <p:sldId id="337" r:id="rId2"/>
    <p:sldId id="729" r:id="rId3"/>
    <p:sldId id="776" r:id="rId4"/>
    <p:sldId id="843" r:id="rId5"/>
    <p:sldId id="844" r:id="rId6"/>
    <p:sldId id="794" r:id="rId7"/>
    <p:sldId id="796" r:id="rId8"/>
    <p:sldId id="845" r:id="rId9"/>
    <p:sldId id="847" r:id="rId10"/>
    <p:sldId id="848" r:id="rId11"/>
    <p:sldId id="860" r:id="rId12"/>
    <p:sldId id="859" r:id="rId13"/>
    <p:sldId id="861" r:id="rId14"/>
    <p:sldId id="862" r:id="rId15"/>
    <p:sldId id="863" r:id="rId16"/>
    <p:sldId id="864" r:id="rId17"/>
    <p:sldId id="683" r:id="rId1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CB8"/>
    <a:srgbClr val="BBE0E3"/>
    <a:srgbClr val="808080"/>
    <a:srgbClr val="E4F3F4"/>
    <a:srgbClr val="D7F5D8"/>
    <a:srgbClr val="FF9999"/>
    <a:srgbClr val="BEE396"/>
    <a:srgbClr val="FFDF7F"/>
    <a:srgbClr val="76973E"/>
    <a:srgbClr val="CE4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5" autoAdjust="0"/>
    <p:restoredTop sz="67865" autoAdjust="0"/>
  </p:normalViewPr>
  <p:slideViewPr>
    <p:cSldViewPr>
      <p:cViewPr varScale="1">
        <p:scale>
          <a:sx n="102" d="100"/>
          <a:sy n="102" d="100"/>
        </p:scale>
        <p:origin x="1544" y="184"/>
      </p:cViewPr>
      <p:guideLst>
        <p:guide orient="horz" pos="2160"/>
        <p:guide pos="283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57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757E8D1E-F0E2-4D32-9688-25B3AF4D0C62}" type="datetimeFigureOut">
              <a:rPr lang="zh-CN" altLang="en-US" smtClean="0"/>
              <a:t>2020/12/17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A0962FA8-AA85-4053-8547-304384BC292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个节点，我们将数据分为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个块。如上图所示，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ring-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allreduce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分为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scatter reduce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gather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两步。</a:t>
            </a: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scatter reduce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这一步一共需要传输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N-1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次，每一次，每个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都会向下一个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发送一个块，并从上一个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拿到一个块与本地的块做一次运算。并将计算的结果覆盖目前的块。在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scatter reduce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做完之后，每个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都有一个做完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</a:t>
            </a:r>
            <a:r>
              <a:rPr lang="zh-CN" altLang="e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br>
              <a:rPr lang="zh-CN" altLang="e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all-gather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这一步也需要传输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N-1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次，每个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都会把一个做完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的块传给下一个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CN" altLang="e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所以在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ring-reduce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中，每个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共需要发送和接受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N-1)/N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倍的数据的数据量。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4693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如何在</a:t>
            </a:r>
            <a:r>
              <a:rPr kumimoji="1" lang="en-US" altLang="zh-CN" dirty="0"/>
              <a:t>GPU</a:t>
            </a:r>
            <a:r>
              <a:rPr kumimoji="1" lang="zh-CN" altLang="en-US" dirty="0"/>
              <a:t>间构建环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956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对于一个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collectives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算法，将每一个步骤实现为一个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kernel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每一个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数据都执行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cudaMemcpy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这种做法是非常低效的。因此，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NCCL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内的每一个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操作都由一个大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使用单个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 block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就可以使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 3.0*16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互联带宽饱和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2028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NCCL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会自动判断拓扑结构，选择较优的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在多机多卡的内部，也要构成一个通信环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1803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单机四卡上各个操作随着通信量的带宽速度变化，可以看到带宽上线能达到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GB/s</a:t>
            </a:r>
            <a:r>
              <a:rPr lang="zh-CN" altLang="e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7603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左图两机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卡，机内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zh-CN" altLang="e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机间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InfiniBand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能达到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&gt;10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GB/s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的速度，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InfiniBand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基本上能达到机内的通信速度。右图是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DGX-1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架构，是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nvidia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推出的深度学习平台，带宽可以达到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GB/s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4892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0490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DE88EDF5-9547-411F-8ECE-6FBE33797942}" type="slidenum">
              <a:rPr kumimoji="0" lang="en-US" altLang="zh-CN" sz="1200">
                <a:latin typeface="微软雅黑" panose="020B0503020204020204" pitchFamily="34" charset="-122"/>
              </a:rPr>
              <a:t>2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kumimoji="0" lang="zh-CN" altLang="en-US" dirty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模式将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分为两种角色，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负责维护一份最新的参数，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负责利用从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读到的最近参数计算出梯度，并对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发送梯度和参数更新请求。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同步更新，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在收到所有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的梯度之后，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会对梯度求平均，然后用平均之后的梯度更新一次参数。然后各个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中读取最新的参数。</a:t>
            </a: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采用同步更新参数的的缺点是，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的带宽会成为整个训练中的瓶颈。如果设置多个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来进行通信，则又增加了系统的复杂程度。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与同步更新不同的是，异步更新中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在收到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woker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的梯度之后已经更新请求的时候，会对参数进行立即更新，而不用等待其他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在完成梯度的计算后，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会立刻从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上读取参数，进行下一步的迭代。</a:t>
            </a: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采用异步更新可以使得数据传输的等待时间减少，同时各个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也不用去跟其他的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同步，减少阻塞的时间。</a:t>
            </a: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因为是异步，所以就会产生一些问题</a:t>
            </a: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参数与更新用的梯度并不是来自同一个迭代</a:t>
            </a: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参数的读取没有加锁，所以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可能会读到更新一半的参数</a:t>
            </a:r>
          </a:p>
          <a:p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如果说在训练初期每个节点的参数是相同的，在后面的迭代中，可以保持每次迭代在每块节点上的梯度是统一的，那么就可以保证每次迭代的参数是相同的。</a:t>
            </a: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在训练初期，我们可以使用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boardcast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来同步初始的参数，在迭代的过程中使用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allreduce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操作来进行同步节点间的梯度。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Allreduce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模式中，所有 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同时充当 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的角色。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solidFill>
                  <a:srgbClr val="1F2329"/>
                </a:solidFill>
              </a:rPr>
              <a:t>Collective Communication</a:t>
            </a:r>
            <a:r>
              <a:rPr lang="zh-CN" altLang="en-US" dirty="0">
                <a:solidFill>
                  <a:srgbClr val="1F2329"/>
                </a:solidFill>
              </a:rPr>
              <a:t> </a:t>
            </a:r>
            <a:endParaRPr lang="en-US" altLang="zh-CN" dirty="0">
              <a:solidFill>
                <a:srgbClr val="1F2329"/>
              </a:solidFill>
            </a:endParaRPr>
          </a:p>
          <a:p>
            <a:r>
              <a:rPr lang="en" altLang="zh-CN" dirty="0">
                <a:solidFill>
                  <a:srgbClr val="1F2329"/>
                </a:solidFill>
              </a:rPr>
              <a:t>multi-GPU </a:t>
            </a:r>
          </a:p>
          <a:p>
            <a:endParaRPr kumimoji="1" lang="en" altLang="zh-CN" dirty="0">
              <a:solidFill>
                <a:srgbClr val="1F232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而传统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Collective communication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假设通信节点组成的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topology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是一颗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fat tree</a:t>
            </a:r>
            <a:r>
              <a:rPr lang="zh-CN" altLang="e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如下图所示，这样通信效率最高。但实际的通信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topology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可能比较复杂，并不是一个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fat tree</a:t>
            </a:r>
            <a:r>
              <a:rPr lang="zh-CN" altLang="e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因此一般用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ring-based Collective communication</a:t>
            </a:r>
            <a:r>
              <a:rPr lang="zh-CN" altLang="e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DE88EDF5-9547-411F-8ECE-6FBE33797942}" type="slidenum">
              <a:rPr kumimoji="0" lang="en-US" altLang="zh-CN" sz="1200">
                <a:latin typeface="微软雅黑" panose="020B0503020204020204" pitchFamily="34" charset="-122"/>
              </a:rPr>
              <a:t>9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kumimoji="0" lang="zh-CN" altLang="en-US" dirty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B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412776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E3EA5CCA-986A-4CC9-8C58-F9F7966A7C28}" type="datetime1">
              <a:rPr lang="zh-CN" altLang="en-US" smtClean="0"/>
              <a:t>2020/12/17</a:t>
            </a:fld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039503BF-C29D-4C80-9971-704DEB9EB5A2}" type="slidenum">
              <a:rPr lang="en-US" altLang="zh-CN" smtClean="0"/>
              <a:t>‹#›</a:t>
            </a:fld>
            <a:endParaRPr lang="en-US" altLang="zh-CN" dirty="0"/>
          </a:p>
        </p:txBody>
      </p:sp>
      <p:pic>
        <p:nvPicPr>
          <p:cNvPr id="8" name="Picture 6" descr="B-1"/>
          <p:cNvPicPr>
            <a:picLocks noChangeAspect="1" noChangeArrowheads="1"/>
          </p:cNvPicPr>
          <p:nvPr userDrawn="1"/>
        </p:nvPicPr>
        <p:blipFill>
          <a:blip r:embed="rId3" cstate="print"/>
          <a:srcRect l="8194" t="52522" r="40851" b="32153"/>
          <a:stretch>
            <a:fillRect/>
          </a:stretch>
        </p:blipFill>
        <p:spPr bwMode="auto">
          <a:xfrm>
            <a:off x="749300" y="3602038"/>
            <a:ext cx="4659313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B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68144" y="548680"/>
            <a:ext cx="2602632" cy="648072"/>
          </a:xfrm>
        </p:spPr>
        <p:txBody>
          <a:bodyPr/>
          <a:lstStyle>
            <a:lvl1pPr>
              <a:defRPr sz="2400">
                <a:latin typeface="微软雅黑" panose="020B0503020204020204" pitchFamily="34" charset="-122"/>
              </a:defRPr>
            </a:lvl1pPr>
          </a:lstStyle>
          <a:p>
            <a:r>
              <a:rPr lang="zh-CN" altLang="en-US" sz="2000" dirty="0"/>
              <a:t>内容标题区域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2FAEEB5C-835C-42BD-AD24-1ED6573D82D2}" type="datetime1">
              <a:rPr lang="zh-CN" altLang="en-US" smtClean="0"/>
              <a:t>2020/12/17</a:t>
            </a:fld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40A439F1-587F-4B46-AE4C-D82BC2C3528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995C5F5E-8F7D-4FC9-8622-20ADF1BC4436}" type="datetime1">
              <a:rPr lang="zh-CN" altLang="en-US" smtClean="0"/>
              <a:t>2020/12/17</a:t>
            </a:fld>
            <a:endParaRPr lang="en-US" altLang="zh-CN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B946528B-B9B9-4E68-8952-1F42D213A426}" type="slidenum">
              <a:rPr lang="en-US" altLang="zh-CN" smtClean="0"/>
              <a:t>‹#›</a:t>
            </a:fld>
            <a:endParaRPr lang="en-US" altLang="zh-CN" dirty="0"/>
          </a:p>
        </p:txBody>
      </p:sp>
      <p:pic>
        <p:nvPicPr>
          <p:cNvPr id="6" name="Picture 5" descr="B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588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B-1"/>
          <p:cNvPicPr>
            <a:picLocks noChangeAspect="1" noChangeArrowheads="1"/>
          </p:cNvPicPr>
          <p:nvPr userDrawn="1"/>
        </p:nvPicPr>
        <p:blipFill>
          <a:blip r:embed="rId3" cstate="print"/>
          <a:srcRect l="52361" t="31111" r="3542" b="56296"/>
          <a:stretch>
            <a:fillRect/>
          </a:stretch>
        </p:blipFill>
        <p:spPr bwMode="auto">
          <a:xfrm>
            <a:off x="4787900" y="2133600"/>
            <a:ext cx="40322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fld id="{56DE34FE-105D-467B-A24A-9C9DCD3BC89A}" type="datetime1">
              <a:rPr lang="zh-CN" altLang="en-US" smtClean="0"/>
              <a:t>2020/12/17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B-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740D6C49-6199-4D54-A8BA-DD1EDEB2C5E7}" type="datetime1">
              <a:rPr lang="zh-CN" altLang="en-US" smtClean="0"/>
              <a:t>2020/12/17</a:t>
            </a:fld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CD98D576-A93E-4A83-AEFD-5B9ECC077633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微软雅黑" panose="020B0503020204020204" pitchFamily="34" charset="-122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微软雅黑" panose="020B0503020204020204" pitchFamily="34" charset="-122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微软雅黑" panose="020B0503020204020204" pitchFamily="34" charset="-122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微软雅黑" panose="020B0503020204020204" pitchFamily="34" charset="-122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微软雅黑" panose="020B0503020204020204" pitchFamily="34" charset="-122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60975" y="5572125"/>
            <a:ext cx="3507740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</a:rPr>
              <a:t>汇报人：户玉拓</a:t>
            </a: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233680" y="1683370"/>
            <a:ext cx="8676263" cy="1656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br>
              <a:rPr lang="en-US" sz="3600" dirty="0"/>
            </a:b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F349E9-00F0-9849-99CB-FD976185ADFC}"/>
              </a:ext>
            </a:extLst>
          </p:cNvPr>
          <p:cNvSpPr txBox="1"/>
          <p:nvPr/>
        </p:nvSpPr>
        <p:spPr>
          <a:xfrm>
            <a:off x="2887514" y="2420888"/>
            <a:ext cx="2476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分布式训练与</a:t>
            </a:r>
            <a:r>
              <a:rPr lang="en-US" altLang="zh-CN" sz="2000" dirty="0">
                <a:solidFill>
                  <a:schemeClr val="bg1"/>
                </a:solidFill>
              </a:rPr>
              <a:t>NCCL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D4E1BD-7F2F-2844-AE07-AD34EF534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692696"/>
            <a:ext cx="7199177" cy="532939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CB24A4E-8A47-E547-B634-B78DEDDF47A7}"/>
              </a:ext>
            </a:extLst>
          </p:cNvPr>
          <p:cNvSpPr txBox="1"/>
          <p:nvPr/>
        </p:nvSpPr>
        <p:spPr>
          <a:xfrm>
            <a:off x="7668344" y="378904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(N-1)/N</a:t>
            </a:r>
            <a:r>
              <a:rPr kumimoji="1" lang="zh-CN" altLang="en-US" dirty="0"/>
              <a:t>*</a:t>
            </a:r>
            <a:r>
              <a:rPr kumimoji="1" lang="en-US" altLang="zh-CN" dirty="0"/>
              <a:t>S</a:t>
            </a:r>
            <a:endParaRPr lang="en" altLang="zh-CN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C633567-299B-204D-B3E8-6256BBEE9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772816"/>
            <a:ext cx="8511791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0403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540ED5-5083-7145-817C-627E3CE41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5" y="1484785"/>
            <a:ext cx="4392487" cy="23201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9777323-20DF-4C4C-95F4-3A88FE18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1" y="4221088"/>
            <a:ext cx="7416824" cy="15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7550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045AA8-8C52-6F4A-8E94-EBCB348F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/>
              <a:t>13</a:t>
            </a:fld>
            <a:endParaRPr lang="en-US" altLang="zh-CN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A66CFA9-3E01-374D-A08C-4AC408AC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666790"/>
            <a:ext cx="4025776" cy="648072"/>
          </a:xfrm>
        </p:spPr>
        <p:txBody>
          <a:bodyPr/>
          <a:lstStyle/>
          <a:p>
            <a:pPr algn="l"/>
            <a:r>
              <a:rPr lang="en-US" altLang="zh-CN" dirty="0"/>
              <a:t>NCCL</a:t>
            </a:r>
            <a:r>
              <a:rPr lang="zh-CN" altLang="en-US" dirty="0"/>
              <a:t>优势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79CEC77-FF12-784C-83C1-C85AF0FB3FFB}"/>
              </a:ext>
            </a:extLst>
          </p:cNvPr>
          <p:cNvSpPr/>
          <p:nvPr/>
        </p:nvSpPr>
        <p:spPr>
          <a:xfrm>
            <a:off x="592624" y="1628800"/>
            <a:ext cx="7902624" cy="3778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solidFill>
                  <a:srgbClr val="1F2329"/>
                </a:solidFill>
              </a:rPr>
              <a:t>实现了</a:t>
            </a:r>
            <a:r>
              <a:rPr lang="en-US" altLang="zh-CN" dirty="0">
                <a:solidFill>
                  <a:srgbClr val="1F2329"/>
                </a:solidFill>
              </a:rPr>
              <a:t>Ring-style</a:t>
            </a:r>
            <a:r>
              <a:rPr lang="zh-CN" altLang="en-US" dirty="0">
                <a:solidFill>
                  <a:srgbClr val="1F2329"/>
                </a:solidFill>
              </a:rPr>
              <a:t> </a:t>
            </a:r>
            <a:r>
              <a:rPr lang="en-US" altLang="zh-CN" dirty="0">
                <a:solidFill>
                  <a:srgbClr val="1F2329"/>
                </a:solidFill>
              </a:rPr>
              <a:t>operation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solidFill>
                  <a:srgbClr val="1F2329"/>
                </a:solidFill>
              </a:rPr>
              <a:t>在</a:t>
            </a:r>
            <a:r>
              <a:rPr lang="en" altLang="zh-CN" dirty="0">
                <a:solidFill>
                  <a:srgbClr val="1F2329"/>
                </a:solidFill>
              </a:rPr>
              <a:t>CUDA </a:t>
            </a:r>
            <a:r>
              <a:rPr lang="zh-CN" altLang="en-US" dirty="0">
                <a:solidFill>
                  <a:srgbClr val="1F2329"/>
                </a:solidFill>
              </a:rPr>
              <a:t>指针上操作，操作与</a:t>
            </a:r>
            <a:r>
              <a:rPr lang="en" altLang="zh-CN" dirty="0">
                <a:solidFill>
                  <a:srgbClr val="1F2329"/>
                </a:solidFill>
              </a:rPr>
              <a:t>CUDA</a:t>
            </a:r>
            <a:r>
              <a:rPr lang="zh-CN" altLang="en-US" dirty="0">
                <a:solidFill>
                  <a:srgbClr val="1F2329"/>
                </a:solidFill>
              </a:rPr>
              <a:t>流相关联。</a:t>
            </a:r>
            <a:endParaRPr lang="en-US" altLang="zh-CN" dirty="0">
              <a:solidFill>
                <a:srgbClr val="1F2329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solidFill>
                  <a:srgbClr val="1F2329"/>
                </a:solidFill>
              </a:rPr>
              <a:t>使用异步</a:t>
            </a:r>
            <a:r>
              <a:rPr lang="en" altLang="zh-CN" dirty="0">
                <a:solidFill>
                  <a:srgbClr val="1F2329"/>
                </a:solidFill>
              </a:rPr>
              <a:t>CUDA kernel</a:t>
            </a:r>
            <a:r>
              <a:rPr lang="zh-CN" altLang="en-US" dirty="0">
                <a:solidFill>
                  <a:srgbClr val="1F2329"/>
                </a:solidFill>
              </a:rPr>
              <a:t>在</a:t>
            </a:r>
            <a:r>
              <a:rPr lang="en" altLang="zh-CN" dirty="0">
                <a:solidFill>
                  <a:srgbClr val="1F2329"/>
                </a:solidFill>
              </a:rPr>
              <a:t>GPU</a:t>
            </a:r>
            <a:r>
              <a:rPr lang="zh-CN" altLang="en-US" dirty="0">
                <a:solidFill>
                  <a:srgbClr val="1F2329"/>
                </a:solidFill>
              </a:rPr>
              <a:t>上运行，以更快地访问</a:t>
            </a:r>
            <a:r>
              <a:rPr lang="en" altLang="zh-CN" dirty="0">
                <a:solidFill>
                  <a:srgbClr val="1F2329"/>
                </a:solidFill>
              </a:rPr>
              <a:t>GPU</a:t>
            </a:r>
            <a:r>
              <a:rPr lang="zh-CN" altLang="en-US" dirty="0">
                <a:solidFill>
                  <a:srgbClr val="1F2329"/>
                </a:solidFill>
              </a:rPr>
              <a:t>内存，并行执行</a:t>
            </a:r>
            <a:r>
              <a:rPr lang="en" altLang="zh-CN" dirty="0">
                <a:solidFill>
                  <a:srgbClr val="1F2329"/>
                </a:solidFill>
              </a:rPr>
              <a:t>reduce</a:t>
            </a:r>
            <a:r>
              <a:rPr lang="zh-CN" altLang="en-US" dirty="0">
                <a:solidFill>
                  <a:srgbClr val="1F2329"/>
                </a:solidFill>
              </a:rPr>
              <a:t>操作；</a:t>
            </a:r>
            <a:r>
              <a:rPr lang="zh-CN" altLang="en-US" dirty="0"/>
              <a:t>每一个</a:t>
            </a:r>
            <a:r>
              <a:rPr lang="en" altLang="zh-CN" dirty="0"/>
              <a:t>collective</a:t>
            </a:r>
            <a:r>
              <a:rPr lang="zh-CN" altLang="en-US" dirty="0"/>
              <a:t>操作都由一个大</a:t>
            </a:r>
            <a:r>
              <a:rPr lang="en" altLang="zh-CN" dirty="0"/>
              <a:t>kernel</a:t>
            </a:r>
            <a:r>
              <a:rPr lang="zh-CN" altLang="en-US" dirty="0"/>
              <a:t>实现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/>
              <a:t>使用三个</a:t>
            </a:r>
            <a:r>
              <a:rPr lang="en" altLang="zh-CN" dirty="0"/>
              <a:t>primitives</a:t>
            </a:r>
            <a:r>
              <a:rPr lang="zh-CN" altLang="en-US" dirty="0"/>
              <a:t>来实现每个</a:t>
            </a:r>
            <a:r>
              <a:rPr lang="en" altLang="zh-CN" dirty="0"/>
              <a:t>collectives</a:t>
            </a:r>
            <a:r>
              <a:rPr lang="zh-CN" altLang="en" dirty="0"/>
              <a:t>：</a:t>
            </a:r>
            <a:r>
              <a:rPr lang="en" altLang="zh-CN" dirty="0"/>
              <a:t>Copy, Reduce, and </a:t>
            </a:r>
            <a:r>
              <a:rPr lang="en" altLang="zh-CN" dirty="0" err="1"/>
              <a:t>ReduceAndCopy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" dirty="0"/>
              <a:t>广泛</a:t>
            </a:r>
            <a:r>
              <a:rPr lang="zh-CN" altLang="en-US" dirty="0"/>
              <a:t>使用</a:t>
            </a:r>
            <a:r>
              <a:rPr lang="en" altLang="zh-CN" dirty="0" err="1"/>
              <a:t>GPUDirect</a:t>
            </a:r>
            <a:r>
              <a:rPr lang="en" altLang="zh-CN" dirty="0"/>
              <a:t> peer to peer</a:t>
            </a:r>
            <a:r>
              <a:rPr lang="zh-CN" altLang="en-US" dirty="0"/>
              <a:t>来传输数据</a:t>
            </a:r>
            <a:endParaRPr lang="zh-CN" altLang="en-US" dirty="0">
              <a:solidFill>
                <a:srgbClr val="1F2329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solidFill>
                  <a:srgbClr val="1F2329"/>
                </a:solidFill>
              </a:rPr>
              <a:t>使用尽可能少的线程来允许其他计算同时进行。</a:t>
            </a:r>
            <a:r>
              <a:rPr lang="en-US" altLang="zh-CN" dirty="0">
                <a:solidFill>
                  <a:srgbClr val="1F2329"/>
                </a:solidFill>
              </a:rPr>
              <a:t>(</a:t>
            </a:r>
            <a:r>
              <a:rPr lang="zh-CN" altLang="en-US" dirty="0"/>
              <a:t>使用单个</a:t>
            </a:r>
            <a:r>
              <a:rPr lang="en" altLang="zh-CN" dirty="0"/>
              <a:t>CUDA block</a:t>
            </a:r>
            <a:r>
              <a:rPr lang="en-US" altLang="zh-CN" dirty="0"/>
              <a:t>)</a:t>
            </a:r>
            <a:endParaRPr lang="zh-CN" altLang="en-US" dirty="0">
              <a:solidFill>
                <a:srgbClr val="1F2329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solidFill>
                  <a:srgbClr val="1F2329"/>
                </a:solidFill>
              </a:rPr>
              <a:t>自动检测</a:t>
            </a:r>
            <a:r>
              <a:rPr lang="en" altLang="zh-CN" dirty="0">
                <a:solidFill>
                  <a:srgbClr val="1F2329"/>
                </a:solidFill>
              </a:rPr>
              <a:t>GPU</a:t>
            </a:r>
            <a:r>
              <a:rPr lang="zh-CN" altLang="en-US" dirty="0">
                <a:solidFill>
                  <a:srgbClr val="1F2329"/>
                </a:solidFill>
              </a:rPr>
              <a:t>的拓扑结构</a:t>
            </a:r>
            <a:r>
              <a:rPr lang="en-US" altLang="zh-CN" dirty="0">
                <a:solidFill>
                  <a:srgbClr val="1F2329"/>
                </a:solidFill>
              </a:rPr>
              <a:t>,</a:t>
            </a:r>
            <a:r>
              <a:rPr lang="zh-CN" altLang="en-US" dirty="0">
                <a:solidFill>
                  <a:srgbClr val="1F2329"/>
                </a:solidFill>
              </a:rPr>
              <a:t>根据</a:t>
            </a:r>
            <a:r>
              <a:rPr lang="en" altLang="zh-CN" dirty="0" err="1">
                <a:solidFill>
                  <a:srgbClr val="1F2329"/>
                </a:solidFill>
              </a:rPr>
              <a:t>Pcie</a:t>
            </a:r>
            <a:r>
              <a:rPr lang="zh-CN" altLang="en" dirty="0">
                <a:solidFill>
                  <a:srgbClr val="1F2329"/>
                </a:solidFill>
              </a:rPr>
              <a:t>，</a:t>
            </a:r>
            <a:r>
              <a:rPr lang="en" altLang="zh-CN" dirty="0" err="1">
                <a:solidFill>
                  <a:srgbClr val="1F2329"/>
                </a:solidFill>
              </a:rPr>
              <a:t>nvlink</a:t>
            </a:r>
            <a:r>
              <a:rPr lang="zh-CN" altLang="en" dirty="0">
                <a:solidFill>
                  <a:srgbClr val="1F2329"/>
                </a:solidFill>
              </a:rPr>
              <a:t>等</a:t>
            </a:r>
            <a:r>
              <a:rPr lang="zh-CN" altLang="en-US" dirty="0">
                <a:solidFill>
                  <a:srgbClr val="1F2329"/>
                </a:solidFill>
              </a:rPr>
              <a:t>去优化路径</a:t>
            </a:r>
          </a:p>
        </p:txBody>
      </p:sp>
    </p:spTree>
    <p:extLst>
      <p:ext uri="{BB962C8B-B14F-4D97-AF65-F5344CB8AC3E}">
        <p14:creationId xmlns:p14="http://schemas.microsoft.com/office/powerpoint/2010/main" val="93430073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BB70E5-72B2-BD4A-B933-AF4EA068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/>
              <a:t>14</a:t>
            </a:fld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51BC7D-B185-164A-B210-E6A9BC014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84784"/>
            <a:ext cx="7776864" cy="27303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1FB399-5549-CB47-99C2-0EFE18DAD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4461354"/>
            <a:ext cx="5461093" cy="181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9980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0F3ED31-A754-B548-A9CF-FD3972F17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556792"/>
            <a:ext cx="8104624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1636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D4D4F9-9552-C840-B05D-48A205A7A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/>
              <a:t>16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4259CC-5CF4-634C-AEE4-006F0CA5F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772816"/>
            <a:ext cx="7338481" cy="398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5079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4941888" y="3750310"/>
            <a:ext cx="3214687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i="1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</a:rPr>
              <a:t>感谢聆听！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1" y="2125663"/>
            <a:ext cx="2568689" cy="366702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18160" y="666790"/>
            <a:ext cx="4025776" cy="648072"/>
          </a:xfrm>
        </p:spPr>
        <p:txBody>
          <a:bodyPr/>
          <a:lstStyle/>
          <a:p>
            <a:pPr algn="l"/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目录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3C73E9-5160-1248-9780-DFD7B94A0B54}"/>
              </a:ext>
            </a:extLst>
          </p:cNvPr>
          <p:cNvSpPr txBox="1"/>
          <p:nvPr/>
        </p:nvSpPr>
        <p:spPr>
          <a:xfrm>
            <a:off x="2627784" y="3020068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分布式训练场景</a:t>
            </a:r>
          </a:p>
          <a:p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A0F771-281A-AF47-881E-3056E62C58C3}"/>
              </a:ext>
            </a:extLst>
          </p:cNvPr>
          <p:cNvSpPr txBox="1"/>
          <p:nvPr/>
        </p:nvSpPr>
        <p:spPr>
          <a:xfrm>
            <a:off x="2647232" y="395917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NCCL</a:t>
            </a:r>
            <a:endParaRPr kumimoji="1" lang="zh-CN" altLang="en-US" dirty="0"/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D56D92-8091-634D-97C9-2CA018001BDA}"/>
              </a:ext>
            </a:extLst>
          </p:cNvPr>
          <p:cNvSpPr/>
          <p:nvPr/>
        </p:nvSpPr>
        <p:spPr>
          <a:xfrm>
            <a:off x="539552" y="836712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微软雅黑" panose="020B0503020204020204" pitchFamily="34" charset="-122"/>
                <a:ea typeface="+mj-ea"/>
                <a:cs typeface="+mj-cs"/>
              </a:rPr>
              <a:t>分布式训练场景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1300A2-5123-7D47-A859-6DCA217DAF89}"/>
              </a:ext>
            </a:extLst>
          </p:cNvPr>
          <p:cNvSpPr/>
          <p:nvPr/>
        </p:nvSpPr>
        <p:spPr>
          <a:xfrm>
            <a:off x="539552" y="1844824"/>
            <a:ext cx="8334672" cy="2947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F2329"/>
                </a:solidFill>
              </a:rPr>
              <a:t>单卡</a:t>
            </a:r>
            <a:endParaRPr lang="en" altLang="zh-CN" dirty="0">
              <a:solidFill>
                <a:srgbClr val="1F2329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F2329"/>
                </a:solidFill>
              </a:rPr>
              <a:t>目前大多数的训练都使用</a:t>
            </a:r>
            <a:r>
              <a:rPr lang="en" altLang="zh-CN" dirty="0">
                <a:solidFill>
                  <a:srgbClr val="1F2329"/>
                </a:solidFill>
              </a:rPr>
              <a:t>mini-batch SGD</a:t>
            </a:r>
            <a:r>
              <a:rPr lang="zh-CN" altLang="en-US" dirty="0">
                <a:solidFill>
                  <a:srgbClr val="1F2329"/>
                </a:solidFill>
              </a:rPr>
              <a:t>算法。</a:t>
            </a:r>
            <a:r>
              <a:rPr lang="en" altLang="zh-CN" dirty="0">
                <a:solidFill>
                  <a:srgbClr val="1F2329"/>
                </a:solidFill>
              </a:rPr>
              <a:t>mini-batch SGD </a:t>
            </a:r>
            <a:r>
              <a:rPr lang="zh-CN" altLang="en-US" dirty="0">
                <a:solidFill>
                  <a:srgbClr val="1F2329"/>
                </a:solidFill>
              </a:rPr>
              <a:t>是一种迭代式优化</a:t>
            </a:r>
            <a:r>
              <a:rPr lang="en-US" altLang="zh-CN" dirty="0">
                <a:solidFill>
                  <a:srgbClr val="1F2329"/>
                </a:solidFill>
              </a:rPr>
              <a:t>(</a:t>
            </a:r>
            <a:r>
              <a:rPr lang="en" altLang="zh-CN" dirty="0">
                <a:solidFill>
                  <a:srgbClr val="1F2329"/>
                </a:solidFill>
              </a:rPr>
              <a:t>iterative optimization)</a:t>
            </a:r>
            <a:r>
              <a:rPr lang="zh-CN" altLang="en-US" dirty="0">
                <a:solidFill>
                  <a:srgbClr val="1F2329"/>
                </a:solidFill>
              </a:rPr>
              <a:t>的算法。</a:t>
            </a:r>
          </a:p>
          <a:p>
            <a:pPr>
              <a:lnSpc>
                <a:spcPct val="150000"/>
              </a:lnSpc>
            </a:pPr>
            <a:r>
              <a:rPr lang="en" altLang="zh-CN" dirty="0">
                <a:solidFill>
                  <a:srgbClr val="1F2329"/>
                </a:solidFill>
              </a:rPr>
              <a:t>mini-batch SGD</a:t>
            </a:r>
            <a:r>
              <a:rPr lang="zh-CN" altLang="en-US" dirty="0">
                <a:solidFill>
                  <a:srgbClr val="1F2329"/>
                </a:solidFill>
              </a:rPr>
              <a:t>每一次迭代可以分为三个部分：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solidFill>
                  <a:srgbClr val="1F2329"/>
                </a:solidFill>
              </a:rPr>
              <a:t>读取 </a:t>
            </a:r>
            <a:r>
              <a:rPr lang="en" altLang="zh-CN" dirty="0">
                <a:solidFill>
                  <a:srgbClr val="1F2329"/>
                </a:solidFill>
              </a:rPr>
              <a:t>mini-batch</a:t>
            </a:r>
            <a:r>
              <a:rPr lang="zh-CN" altLang="en" dirty="0">
                <a:solidFill>
                  <a:srgbClr val="1F2329"/>
                </a:solidFill>
              </a:rPr>
              <a:t>， </a:t>
            </a:r>
            <a:r>
              <a:rPr lang="zh-CN" altLang="en-US" dirty="0">
                <a:solidFill>
                  <a:srgbClr val="1F2329"/>
                </a:solidFill>
              </a:rPr>
              <a:t>使用模型进行前向计算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solidFill>
                  <a:srgbClr val="1F2329"/>
                </a:solidFill>
              </a:rPr>
              <a:t>计算 </a:t>
            </a:r>
            <a:r>
              <a:rPr lang="en" altLang="zh-CN" dirty="0">
                <a:solidFill>
                  <a:srgbClr val="1F2329"/>
                </a:solidFill>
              </a:rPr>
              <a:t>loss</a:t>
            </a:r>
            <a:r>
              <a:rPr lang="zh-CN" altLang="en" dirty="0">
                <a:solidFill>
                  <a:srgbClr val="1F2329"/>
                </a:solidFill>
              </a:rPr>
              <a:t>，</a:t>
            </a:r>
            <a:r>
              <a:rPr lang="zh-CN" altLang="en-US" dirty="0">
                <a:solidFill>
                  <a:srgbClr val="1F2329"/>
                </a:solidFill>
              </a:rPr>
              <a:t>并利用 </a:t>
            </a:r>
            <a:r>
              <a:rPr lang="en" altLang="zh-CN" dirty="0">
                <a:solidFill>
                  <a:srgbClr val="1F2329"/>
                </a:solidFill>
              </a:rPr>
              <a:t>loss </a:t>
            </a:r>
            <a:r>
              <a:rPr lang="zh-CN" altLang="en-US" dirty="0">
                <a:solidFill>
                  <a:srgbClr val="1F2329"/>
                </a:solidFill>
              </a:rPr>
              <a:t>的值进行反向传播，得到各个参数的梯度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solidFill>
                  <a:srgbClr val="1F2329"/>
                </a:solidFill>
              </a:rPr>
              <a:t>根据算出的梯度，利用选定的</a:t>
            </a:r>
            <a:r>
              <a:rPr lang="en" altLang="zh-CN" dirty="0">
                <a:solidFill>
                  <a:srgbClr val="1F2329"/>
                </a:solidFill>
              </a:rPr>
              <a:t>Optimizer(</a:t>
            </a:r>
            <a:r>
              <a:rPr lang="zh-CN" altLang="en-US" dirty="0">
                <a:solidFill>
                  <a:srgbClr val="1F2329"/>
                </a:solidFill>
              </a:rPr>
              <a:t>优化算法</a:t>
            </a:r>
            <a:r>
              <a:rPr lang="en-US" altLang="zh-CN" dirty="0">
                <a:solidFill>
                  <a:srgbClr val="1F2329"/>
                </a:solidFill>
              </a:rPr>
              <a:t>)</a:t>
            </a:r>
            <a:r>
              <a:rPr lang="zh-CN" altLang="en-US" dirty="0">
                <a:solidFill>
                  <a:srgbClr val="1F2329"/>
                </a:solidFill>
              </a:rPr>
              <a:t>对参数进行更新。</a:t>
            </a:r>
            <a:endParaRPr lang="zh-CN" altLang="en-US" b="0" dirty="0">
              <a:solidFill>
                <a:srgbClr val="1F2329"/>
              </a:solidFill>
              <a:effectLst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79D7567-B174-344E-AE44-B51E4E3F7A3C}"/>
              </a:ext>
            </a:extLst>
          </p:cNvPr>
          <p:cNvSpPr/>
          <p:nvPr/>
        </p:nvSpPr>
        <p:spPr>
          <a:xfrm>
            <a:off x="539552" y="177281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F2329"/>
                </a:solidFill>
              </a:rPr>
              <a:t>分布式训练</a:t>
            </a:r>
            <a:r>
              <a:rPr lang="en-US" altLang="zh-CN" dirty="0">
                <a:solidFill>
                  <a:srgbClr val="1F2329"/>
                </a:solidFill>
              </a:rPr>
              <a:t>(</a:t>
            </a:r>
            <a:r>
              <a:rPr lang="zh-CN" altLang="en-US" dirty="0">
                <a:solidFill>
                  <a:srgbClr val="1F2329"/>
                </a:solidFill>
              </a:rPr>
              <a:t>数据并行</a:t>
            </a:r>
            <a:r>
              <a:rPr lang="en-US" altLang="zh-CN" dirty="0">
                <a:solidFill>
                  <a:srgbClr val="1F2329"/>
                </a:solidFill>
              </a:rPr>
              <a:t>)</a:t>
            </a:r>
            <a:endParaRPr lang="en-US" altLang="zh-CN" b="0" dirty="0">
              <a:solidFill>
                <a:srgbClr val="1F2329"/>
              </a:solidFill>
              <a:effectLst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0FFA434-4962-8A4D-A211-C818ACD02E04}"/>
              </a:ext>
            </a:extLst>
          </p:cNvPr>
          <p:cNvSpPr/>
          <p:nvPr/>
        </p:nvSpPr>
        <p:spPr>
          <a:xfrm>
            <a:off x="539552" y="2564904"/>
            <a:ext cx="2428870" cy="1285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>
                <a:solidFill>
                  <a:srgbClr val="1F2329"/>
                </a:solidFill>
              </a:rPr>
              <a:t>Parameter server</a:t>
            </a:r>
            <a:r>
              <a:rPr lang="zh-CN" altLang="en-US" dirty="0">
                <a:solidFill>
                  <a:srgbClr val="1F2329"/>
                </a:solidFill>
              </a:rPr>
              <a:t>模式</a:t>
            </a:r>
            <a:endParaRPr lang="en-US" altLang="zh-CN" dirty="0">
              <a:solidFill>
                <a:srgbClr val="1F2329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F2329"/>
                </a:solidFill>
              </a:rPr>
              <a:t>同步更新</a:t>
            </a:r>
            <a:endParaRPr lang="en-US" altLang="zh-CN" b="0" dirty="0">
              <a:solidFill>
                <a:srgbClr val="1F2329"/>
              </a:solidFill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1F2329"/>
                </a:solidFill>
                <a:effectLst/>
              </a:rPr>
              <a:t>异步更新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C9DF20-EDB8-EF4E-8E4B-743F7FF92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150" y="1953306"/>
            <a:ext cx="5395521" cy="22694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917A5C-5C8A-3B4C-A6C2-482313D15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4222780"/>
            <a:ext cx="5180112" cy="219223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F856FC9-036A-804A-8A00-D30E3F9AF349}"/>
              </a:ext>
            </a:extLst>
          </p:cNvPr>
          <p:cNvSpPr/>
          <p:nvPr/>
        </p:nvSpPr>
        <p:spPr>
          <a:xfrm>
            <a:off x="539552" y="836712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微软雅黑" panose="020B0503020204020204" pitchFamily="34" charset="-122"/>
                <a:ea typeface="+mj-ea"/>
                <a:cs typeface="+mj-cs"/>
              </a:rPr>
              <a:t>分布式训练场景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93E07C-5740-A94D-A4C8-7D972EAC0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060848"/>
            <a:ext cx="8803658" cy="288032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9CE5224-A41E-D54A-B995-8B1D769680F4}"/>
              </a:ext>
            </a:extLst>
          </p:cNvPr>
          <p:cNvSpPr/>
          <p:nvPr/>
        </p:nvSpPr>
        <p:spPr>
          <a:xfrm>
            <a:off x="539552" y="836712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微软雅黑" panose="020B0503020204020204" pitchFamily="34" charset="-122"/>
                <a:ea typeface="+mj-ea"/>
                <a:cs typeface="+mj-cs"/>
              </a:rPr>
              <a:t>分布式训练场景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575310" y="1087755"/>
            <a:ext cx="8013065" cy="35312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l">
              <a:buFont typeface="Wingdings" panose="05000000000000000000" charset="0"/>
              <a:buNone/>
            </a:pPr>
            <a:endParaRPr sz="20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  <a:p>
            <a:pPr marL="0" indent="0" algn="l">
              <a:buFont typeface="Wingdings" panose="05000000000000000000" charset="0"/>
              <a:buNone/>
            </a:pP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ADB55E86-6F9B-454F-B0D3-173CEBF8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642660"/>
            <a:ext cx="4025776" cy="648072"/>
          </a:xfrm>
        </p:spPr>
        <p:txBody>
          <a:bodyPr/>
          <a:lstStyle/>
          <a:p>
            <a:pPr algn="l"/>
            <a:r>
              <a:rPr lang="en-US" altLang="zh-CN" kern="1200" dirty="0" err="1"/>
              <a:t>ALLReduce</a:t>
            </a:r>
            <a:endParaRPr lang="en-US" altLang="zh-CN" kern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DD0CB1-2AA1-4B48-BDD2-C4BB34633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735827"/>
            <a:ext cx="6048672" cy="320061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F7A98A50-5D59-054B-9DD8-18068B96FF51}"/>
              </a:ext>
            </a:extLst>
          </p:cNvPr>
          <p:cNvSpPr txBox="1">
            <a:spLocks/>
          </p:cNvSpPr>
          <p:nvPr/>
        </p:nvSpPr>
        <p:spPr bwMode="auto">
          <a:xfrm>
            <a:off x="572647" y="582440"/>
            <a:ext cx="4025776" cy="6480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dirty="0"/>
              <a:t>NCCL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3211408-2446-0144-B28B-65D3DD9A60A4}"/>
              </a:ext>
            </a:extLst>
          </p:cNvPr>
          <p:cNvSpPr/>
          <p:nvPr/>
        </p:nvSpPr>
        <p:spPr>
          <a:xfrm>
            <a:off x="572647" y="1567825"/>
            <a:ext cx="5598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1F2329"/>
                </a:solidFill>
              </a:rPr>
              <a:t>Nvidia Collective multi-GPU Communication Library</a:t>
            </a:r>
            <a:endParaRPr lang="en" altLang="zh-CN" b="0" dirty="0">
              <a:solidFill>
                <a:srgbClr val="1F2329"/>
              </a:solidFill>
              <a:effectLst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5D472A-E320-1240-9FC1-77EB12ECD1A5}"/>
              </a:ext>
            </a:extLst>
          </p:cNvPr>
          <p:cNvSpPr/>
          <p:nvPr/>
        </p:nvSpPr>
        <p:spPr>
          <a:xfrm>
            <a:off x="572647" y="2075703"/>
            <a:ext cx="7887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1F2329"/>
                </a:solidFill>
              </a:rPr>
              <a:t>Nvidia</a:t>
            </a:r>
            <a:r>
              <a:rPr lang="zh-CN" altLang="en-US" dirty="0">
                <a:solidFill>
                  <a:srgbClr val="1F2329"/>
                </a:solidFill>
              </a:rPr>
              <a:t>做了很多优化，以在</a:t>
            </a:r>
            <a:r>
              <a:rPr lang="en" altLang="zh-CN" dirty="0">
                <a:solidFill>
                  <a:srgbClr val="1F2329"/>
                </a:solidFill>
              </a:rPr>
              <a:t>PCIe</a:t>
            </a:r>
            <a:r>
              <a:rPr lang="zh-CN" altLang="en" dirty="0">
                <a:solidFill>
                  <a:srgbClr val="1F2329"/>
                </a:solidFill>
              </a:rPr>
              <a:t>、</a:t>
            </a:r>
            <a:r>
              <a:rPr lang="en" altLang="zh-CN" dirty="0" err="1">
                <a:solidFill>
                  <a:srgbClr val="1F2329"/>
                </a:solidFill>
              </a:rPr>
              <a:t>Nvlink</a:t>
            </a:r>
            <a:r>
              <a:rPr lang="zh-CN" altLang="en" dirty="0">
                <a:solidFill>
                  <a:srgbClr val="1F2329"/>
                </a:solidFill>
              </a:rPr>
              <a:t>、</a:t>
            </a:r>
            <a:r>
              <a:rPr lang="en" altLang="zh-CN" dirty="0">
                <a:solidFill>
                  <a:srgbClr val="1F2329"/>
                </a:solidFill>
              </a:rPr>
              <a:t>InfiniBand</a:t>
            </a:r>
            <a:r>
              <a:rPr lang="zh-CN" altLang="en-US" dirty="0">
                <a:solidFill>
                  <a:srgbClr val="1F2329"/>
                </a:solidFill>
              </a:rPr>
              <a:t>上实现较高的通信速度</a:t>
            </a:r>
            <a:endParaRPr lang="zh-CN" altLang="en-US" b="0" dirty="0">
              <a:solidFill>
                <a:srgbClr val="1F2329"/>
              </a:solidFill>
              <a:effectLst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2FD756-C8D3-AB4E-944B-8E15F23C3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005064"/>
            <a:ext cx="6718300" cy="2044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8CDCA15-0798-324D-AB33-0C1520566BF6}"/>
              </a:ext>
            </a:extLst>
          </p:cNvPr>
          <p:cNvSpPr txBox="1"/>
          <p:nvPr/>
        </p:nvSpPr>
        <p:spPr>
          <a:xfrm>
            <a:off x="541637" y="3509762"/>
            <a:ext cx="762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all-reduce</a:t>
            </a:r>
            <a:r>
              <a:rPr lang="zh-CN" altLang="en" dirty="0"/>
              <a:t>：</a:t>
            </a:r>
            <a:r>
              <a:rPr lang="zh-CN" altLang="en-US" dirty="0"/>
              <a:t>从多个</a:t>
            </a:r>
            <a:r>
              <a:rPr lang="en" altLang="zh-CN" dirty="0"/>
              <a:t>sender</a:t>
            </a:r>
            <a:r>
              <a:rPr lang="zh-CN" altLang="en-US" dirty="0"/>
              <a:t>那里接收数据，最终</a:t>
            </a:r>
            <a:r>
              <a:rPr lang="en" altLang="zh-CN" dirty="0"/>
              <a:t>combine</a:t>
            </a:r>
            <a:r>
              <a:rPr lang="zh-CN" altLang="en-US" dirty="0"/>
              <a:t>到每一个节点上。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7B5C5F-BF3F-A143-8091-0A7D3686CCA1}"/>
              </a:ext>
            </a:extLst>
          </p:cNvPr>
          <p:cNvSpPr txBox="1"/>
          <p:nvPr/>
        </p:nvSpPr>
        <p:spPr>
          <a:xfrm>
            <a:off x="572647" y="2863337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Collective communication</a:t>
            </a:r>
            <a:endParaRPr lang="en-US" altLang="zh-CN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645C053-6894-9A42-9E15-E17311FE7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022" y="692696"/>
            <a:ext cx="2339850" cy="648072"/>
          </a:xfrm>
        </p:spPr>
        <p:txBody>
          <a:bodyPr/>
          <a:lstStyle/>
          <a:p>
            <a:r>
              <a:rPr lang="en" altLang="zh-CN" kern="1200" dirty="0"/>
              <a:t>ring-broadcast</a:t>
            </a:r>
            <a:endParaRPr lang="zh-CN" altLang="en-US" kern="1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51A36A-80E1-1049-B29B-08C974C1D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74" y="1916832"/>
            <a:ext cx="5218274" cy="33843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FC5D9D7-03B4-934D-97EB-02D675259147}"/>
              </a:ext>
            </a:extLst>
          </p:cNvPr>
          <p:cNvSpPr txBox="1"/>
          <p:nvPr/>
        </p:nvSpPr>
        <p:spPr>
          <a:xfrm>
            <a:off x="6925056" y="3243072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" dirty="0"/>
              <a:t>（</a:t>
            </a:r>
            <a:r>
              <a:rPr lang="en" altLang="zh-CN" dirty="0"/>
              <a:t>K-1</a:t>
            </a:r>
            <a:r>
              <a:rPr lang="zh-CN" altLang="en" dirty="0"/>
              <a:t>）</a:t>
            </a:r>
            <a:r>
              <a:rPr lang="en" altLang="zh-CN" dirty="0"/>
              <a:t>N/B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11560" y="666062"/>
            <a:ext cx="2397656" cy="648072"/>
          </a:xfrm>
        </p:spPr>
        <p:txBody>
          <a:bodyPr/>
          <a:lstStyle/>
          <a:p>
            <a:pPr algn="l"/>
            <a:r>
              <a:rPr lang="en" altLang="zh-CN" dirty="0"/>
              <a:t>ring-broadcast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D0E742-EA28-534A-8B40-7612EA360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880144"/>
            <a:ext cx="5256584" cy="34318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6A7F86D-06E4-AE49-A971-C6C7768F3BBE}"/>
              </a:ext>
            </a:extLst>
          </p:cNvPr>
          <p:cNvSpPr/>
          <p:nvPr/>
        </p:nvSpPr>
        <p:spPr>
          <a:xfrm>
            <a:off x="611560" y="5877272"/>
            <a:ext cx="4653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F2329"/>
                </a:solidFill>
              </a:rPr>
              <a:t>S*(N/S/B) + (k-2)*(N/S/B)  =  N(S+K-2)/(SB)</a:t>
            </a:r>
            <a:endParaRPr lang="en" altLang="zh-CN" b="0" dirty="0">
              <a:solidFill>
                <a:srgbClr val="1F2329"/>
              </a:solidFill>
              <a:effectLst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20C596-0298-BC42-8860-2C09BC94C39C}"/>
              </a:ext>
            </a:extLst>
          </p:cNvPr>
          <p:cNvSpPr txBox="1"/>
          <p:nvPr/>
        </p:nvSpPr>
        <p:spPr>
          <a:xfrm>
            <a:off x="5798344" y="58780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N/B</a:t>
            </a:r>
            <a:endParaRPr kumimoji="1" lang="zh-CN" altLang="en-US" dirty="0"/>
          </a:p>
        </p:txBody>
      </p:sp>
    </p:spTree>
    <p:custDataLst>
      <p:tags r:id="rId1"/>
    </p:custData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8|11.9|8.5|29.8|5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8|11.9|8.5|29.8|5.9"/>
</p:tagLst>
</file>

<file path=ppt/theme/theme1.xml><?xml version="1.0" encoding="utf-8"?>
<a:theme xmlns:a="http://schemas.openxmlformats.org/drawingml/2006/main" name="模板 中国科学院信息工程研究所PPT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5144</TotalTime>
  <Words>1014</Words>
  <Application>Microsoft Macintosh PowerPoint</Application>
  <PresentationFormat>全屏显示(4:3)</PresentationFormat>
  <Paragraphs>92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黑体</vt:lpstr>
      <vt:lpstr>宋体</vt:lpstr>
      <vt:lpstr>微软雅黑</vt:lpstr>
      <vt:lpstr>Arial</vt:lpstr>
      <vt:lpstr>Calibri</vt:lpstr>
      <vt:lpstr>Times New Roman</vt:lpstr>
      <vt:lpstr>Wingdings</vt:lpstr>
      <vt:lpstr>模板 中国科学院信息工程研究所PPT模板</vt:lpstr>
      <vt:lpstr>PowerPoint 演示文稿</vt:lpstr>
      <vt:lpstr>目录</vt:lpstr>
      <vt:lpstr>PowerPoint 演示文稿</vt:lpstr>
      <vt:lpstr>PowerPoint 演示文稿</vt:lpstr>
      <vt:lpstr>PowerPoint 演示文稿</vt:lpstr>
      <vt:lpstr>ALLReduce</vt:lpstr>
      <vt:lpstr>PowerPoint 演示文稿</vt:lpstr>
      <vt:lpstr>ring-broadcast</vt:lpstr>
      <vt:lpstr>ring-broadcast</vt:lpstr>
      <vt:lpstr>PowerPoint 演示文稿</vt:lpstr>
      <vt:lpstr>PowerPoint 演示文稿</vt:lpstr>
      <vt:lpstr>PowerPoint 演示文稿</vt:lpstr>
      <vt:lpstr>NCCL优势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Gao</dc:creator>
  <cp:lastModifiedBy>Microsoft Office User</cp:lastModifiedBy>
  <cp:revision>1416</cp:revision>
  <dcterms:created xsi:type="dcterms:W3CDTF">2012-06-15T07:17:00Z</dcterms:created>
  <dcterms:modified xsi:type="dcterms:W3CDTF">2020-12-17T09:44:45Z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2052-11.3.0.9236</vt:lpwstr>
  </property>
</Properties>
</file>